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2"/>
  </p:normalViewPr>
  <p:slideViewPr>
    <p:cSldViewPr snapToGrid="0" snapToObjects="1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272885B-EE7B-AC42-816F-8D0CC8BAC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519D38C-DC23-0646-93A3-A0D74136A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E00B0AF-FBAF-264A-BCB5-F6F4FD1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B2A83B7-C59D-1C47-9FA3-1B07081D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ADB87F0-7E6B-9143-AAD0-FB74A746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58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B148BB-6BBB-6340-98B0-EF9478693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96D5781-FBD9-6B40-AFEE-18931A778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610AA5F-8BBE-3849-8CF2-A27D6A838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38A7C63-65D5-AD49-B255-4EC72810D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097E380-E39C-F648-A3BA-798C6B74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77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4CB41BC-92E5-094F-AE31-7EBC723F3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70C4E972-3493-DF46-8487-E56FF3884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A67D197-D238-AF4E-83E6-6F68A5EE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A438822-0393-5747-807A-F37075E6D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D862F20-19B1-CD45-B44F-CB5A86B9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32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568A3D2-5F74-7749-85FE-84B06B5A8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EFE77C2-8314-A849-B079-0B284FD4A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60B6B37-E417-6A46-8288-460A1D87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2D9E32A-FD8D-A34D-9201-CEFA4755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710675B-E371-A54D-AA47-B96D2B160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24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F34DE1-01F3-F04E-90C9-6CF1B3004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7BE1889-E474-7248-B14B-E590876F4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F9C2B4E-94BA-DE41-801B-72E857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96ADE40-7D04-2744-9893-E2CE51465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8FA4D92-81F6-A641-ACB1-23188805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741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15DE17-1726-8D47-AC01-1E1CB1EB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32BCDF2-D84B-104E-8157-960A51634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6A339D2A-D2DF-BB4D-BE04-713D07DAE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8597FD7-6022-D644-9598-06D245A7B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4D6D45C-4FA9-AF44-A0BE-05CA69513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ECBAB4E-F651-4343-9F06-3CA5D17C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115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9B57719-8F69-5645-9F64-74D762E0C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2EC8A11-CA05-3447-B451-D490852BB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1B66DF7-896B-7947-978D-69C5F44C5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3F028AE4-9B2B-9443-B817-95BBEDFD92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7CDAF86-A4AF-2043-85B3-0C9A9A96B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9CD4709C-7398-8F4F-B3DA-7E3558D3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C6DCEEA-50F7-A646-8145-C97E3C91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909714E5-B0F6-714B-A06D-8F81850E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329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57839F-5E9B-9642-B625-937597B6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02C866D-1634-8A40-B068-C127BDC8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E90E4EE7-A304-3F42-B219-00495DDCD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CB8EEDE5-4CC6-624A-B737-306738F7C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94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3DBBD39C-BA21-3F49-97CB-2BA82F8A6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08704B8-2519-374E-9E2D-4023BE81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ABAD86B-5F07-AE4A-8CC5-60B53307D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684475-89F7-124E-9B5B-1F33189A9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3B9F3E8-E140-764A-8FA2-90E72DAC7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B51F31B-B75F-1842-8BAC-2902610A8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FE64652-A84A-FA43-99BE-CA31CC61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FCA4EC8-50BA-C449-9840-C3C53624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7C21C52-71D7-A947-B667-DA260F1E0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84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DAABD8-322D-BF4C-B8DA-6E32E6051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CDAE51E8-B890-434A-B695-99C9011B7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972B00C-6F47-6C47-9605-0825BD000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6C5C603-2389-3345-BAF2-73156F7B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FE58F6F-17C0-5C47-A20C-D59F22DBF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62D40F0-4774-C440-9ACE-C4BAB4AA5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3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89D4E197-BE95-8449-BC80-F333BBC5A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31651F2-3FC2-094F-AE1D-50C00CFAD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AF1CB29-7EEB-1249-9A49-57AC7945E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58421-DF0E-4747-9A70-EFB2E72A573F}" type="datetimeFigureOut">
              <a:rPr lang="pt-BR" smtClean="0"/>
              <a:t>15/03/2022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7596CD3-80AE-344B-8182-194A68189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D03ABB0-0EC0-584B-B49F-8603CDA686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EDE7-1712-9D41-BB38-BD984EB50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5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16F9DD-FD11-4D47-8E6C-E3068535C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77294"/>
          </a:xfrm>
        </p:spPr>
        <p:txBody>
          <a:bodyPr>
            <a:normAutofit/>
          </a:bodyPr>
          <a:lstStyle/>
          <a:p>
            <a:r>
              <a:rPr lang="pt-BR" sz="1600" b="1" dirty="0"/>
              <a:t/>
            </a:r>
            <a:br>
              <a:rPr lang="pt-BR" sz="1600" b="1" dirty="0"/>
            </a:br>
            <a:r>
              <a:rPr lang="pt-BR" sz="1600" dirty="0"/>
              <a:t/>
            </a:r>
            <a:br>
              <a:rPr lang="pt-BR" sz="1600" dirty="0"/>
            </a:br>
            <a:endParaRPr lang="pt-BR" sz="1600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1F5343C8-9332-974E-AE12-6BF6C14C2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42" y="239711"/>
            <a:ext cx="4223432" cy="422343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1EB0791-269D-DB43-A076-CA2490C7F64B}"/>
              </a:ext>
            </a:extLst>
          </p:cNvPr>
          <p:cNvSpPr txBox="1"/>
          <p:nvPr/>
        </p:nvSpPr>
        <p:spPr>
          <a:xfrm>
            <a:off x="2100944" y="4463143"/>
            <a:ext cx="8284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NOVO CONCEITO – CAMPANHA INSTITUCIONAL -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18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6A2BB5B1-7553-A244-9C51-F04645B22DAF}"/>
              </a:ext>
            </a:extLst>
          </p:cNvPr>
          <p:cNvSpPr txBox="1"/>
          <p:nvPr/>
        </p:nvSpPr>
        <p:spPr>
          <a:xfrm>
            <a:off x="816429" y="936171"/>
            <a:ext cx="86650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Texto para imagem FB:</a:t>
            </a:r>
          </a:p>
          <a:p>
            <a:endParaRPr lang="pt-BR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pt-BR" dirty="0" smtClean="0"/>
              <a:t>Casale</a:t>
            </a:r>
            <a:endParaRPr lang="pt-BR" dirty="0"/>
          </a:p>
          <a:p>
            <a:r>
              <a:rPr lang="pt-BR" dirty="0" smtClean="0"/>
              <a:t>Tradição </a:t>
            </a:r>
            <a:r>
              <a:rPr lang="pt-BR" dirty="0"/>
              <a:t>que traz a marca </a:t>
            </a:r>
          </a:p>
          <a:p>
            <a:r>
              <a:rPr lang="pt-BR" dirty="0"/>
              <a:t>da confiança no campo.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Legenda: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pt-BR" dirty="0"/>
              <a:t>Sempre em busca de novas tecnologias para a agropecuária sustentável </a:t>
            </a:r>
            <a:r>
              <a:rPr lang="pt-BR" dirty="0" smtClean="0"/>
              <a:t>e, principalmente, </a:t>
            </a:r>
            <a:r>
              <a:rPr lang="pt-BR" dirty="0"/>
              <a:t>para a evolução na qualidade e no desenvolvimento do seu rebanho, a Casale </a:t>
            </a:r>
            <a:r>
              <a:rPr lang="pt-BR" dirty="0" smtClean="0"/>
              <a:t>se orgulha de </a:t>
            </a:r>
            <a:r>
              <a:rPr lang="pt-BR" dirty="0"/>
              <a:t>estar presente em toda a </a:t>
            </a:r>
            <a:r>
              <a:rPr lang="pt-BR" dirty="0" smtClean="0"/>
              <a:t>América Latina </a:t>
            </a:r>
            <a:r>
              <a:rPr lang="pt-BR" dirty="0"/>
              <a:t>e </a:t>
            </a:r>
            <a:r>
              <a:rPr lang="pt-BR" dirty="0" smtClean="0"/>
              <a:t>África</a:t>
            </a:r>
            <a:r>
              <a:rPr lang="pt-BR" dirty="0"/>
              <a:t>. </a:t>
            </a:r>
            <a:r>
              <a:rPr lang="pt-BR" dirty="0" smtClean="0"/>
              <a:t>É uma </a:t>
            </a:r>
            <a:r>
              <a:rPr lang="pt-BR" dirty="0"/>
              <a:t>empresa 100% </a:t>
            </a:r>
            <a:r>
              <a:rPr lang="pt-BR" dirty="0" smtClean="0"/>
              <a:t>brasileira, </a:t>
            </a:r>
            <a:r>
              <a:rPr lang="pt-BR" dirty="0"/>
              <a:t>que contribui para o aumento do padrão alimentar do mundo.</a:t>
            </a:r>
          </a:p>
          <a:p>
            <a:pPr algn="just"/>
            <a:r>
              <a:rPr lang="pt-BR" dirty="0"/>
              <a:t>#Casale #</a:t>
            </a:r>
            <a:r>
              <a:rPr lang="pt-BR" dirty="0" err="1" smtClean="0"/>
              <a:t>MáquinasAgropecuárias</a:t>
            </a:r>
            <a:r>
              <a:rPr lang="pt-BR" dirty="0" smtClean="0"/>
              <a:t> </a:t>
            </a:r>
            <a:r>
              <a:rPr lang="pt-BR" dirty="0"/>
              <a:t>#</a:t>
            </a:r>
            <a:r>
              <a:rPr lang="pt-BR" dirty="0" err="1"/>
              <a:t>PecuáriaNoBrasil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4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F7AD37AB-F985-A74E-A9F7-6EE41084E447}"/>
              </a:ext>
            </a:extLst>
          </p:cNvPr>
          <p:cNvSpPr txBox="1"/>
          <p:nvPr/>
        </p:nvSpPr>
        <p:spPr>
          <a:xfrm>
            <a:off x="783771" y="544286"/>
            <a:ext cx="1085305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Texto para carrossel IG: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 err="1"/>
              <a:t>Step</a:t>
            </a:r>
            <a:r>
              <a:rPr lang="pt-BR" dirty="0"/>
              <a:t> 1:</a:t>
            </a:r>
          </a:p>
          <a:p>
            <a:r>
              <a:rPr lang="pt-BR" dirty="0" smtClean="0"/>
              <a:t>Casale:</a:t>
            </a:r>
            <a:endParaRPr lang="pt-BR" dirty="0"/>
          </a:p>
          <a:p>
            <a:r>
              <a:rPr lang="pt-BR" dirty="0" smtClean="0"/>
              <a:t>confiança </a:t>
            </a:r>
            <a:r>
              <a:rPr lang="pt-BR" dirty="0"/>
              <a:t>do Brasil para o </a:t>
            </a:r>
            <a:r>
              <a:rPr lang="pt-BR" dirty="0" smtClean="0"/>
              <a:t>mundo!</a:t>
            </a:r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 err="1"/>
              <a:t>Step</a:t>
            </a:r>
            <a:r>
              <a:rPr lang="pt-BR" dirty="0"/>
              <a:t> 2:</a:t>
            </a:r>
          </a:p>
          <a:p>
            <a:r>
              <a:rPr lang="pt-BR" dirty="0"/>
              <a:t>Tradição de 58 anos com os olhos voltados</a:t>
            </a:r>
          </a:p>
          <a:p>
            <a:r>
              <a:rPr lang="pt-BR" dirty="0" smtClean="0"/>
              <a:t>para </a:t>
            </a:r>
            <a:r>
              <a:rPr lang="pt-BR" dirty="0"/>
              <a:t>novas tecnologias e inovação.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 err="1"/>
              <a:t>Step</a:t>
            </a:r>
            <a:r>
              <a:rPr lang="pt-BR" dirty="0"/>
              <a:t> 3:</a:t>
            </a:r>
          </a:p>
          <a:p>
            <a:r>
              <a:rPr lang="pt-BR" dirty="0"/>
              <a:t>Uma empresa 100% </a:t>
            </a:r>
            <a:r>
              <a:rPr lang="pt-BR" dirty="0" smtClean="0"/>
              <a:t>brasileira, </a:t>
            </a:r>
            <a:endParaRPr lang="pt-BR" dirty="0"/>
          </a:p>
          <a:p>
            <a:r>
              <a:rPr lang="pt-BR" dirty="0" smtClean="0"/>
              <a:t>presente </a:t>
            </a:r>
            <a:r>
              <a:rPr lang="pt-BR" dirty="0"/>
              <a:t>em toda </a:t>
            </a:r>
          </a:p>
          <a:p>
            <a:r>
              <a:rPr lang="pt-BR" dirty="0"/>
              <a:t>a América Latina e </a:t>
            </a:r>
            <a:r>
              <a:rPr lang="pt-BR" dirty="0" smtClean="0"/>
              <a:t>Á</a:t>
            </a:r>
            <a:r>
              <a:rPr lang="pt-BR" dirty="0" smtClean="0"/>
              <a:t>frica...</a:t>
            </a:r>
            <a:endParaRPr lang="pt-BR" dirty="0"/>
          </a:p>
          <a:p>
            <a:r>
              <a:rPr lang="pt-BR" dirty="0"/>
              <a:t> </a:t>
            </a:r>
          </a:p>
          <a:p>
            <a:r>
              <a:rPr lang="pt-BR" dirty="0"/>
              <a:t> 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056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3CAFA4E1-15D8-6F46-8906-B33BC4DAFBDC}"/>
              </a:ext>
            </a:extLst>
          </p:cNvPr>
          <p:cNvSpPr txBox="1"/>
          <p:nvPr/>
        </p:nvSpPr>
        <p:spPr>
          <a:xfrm>
            <a:off x="1045029" y="772886"/>
            <a:ext cx="95794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Step</a:t>
            </a:r>
            <a:r>
              <a:rPr lang="pt-BR" dirty="0"/>
              <a:t> 4:</a:t>
            </a:r>
          </a:p>
          <a:p>
            <a:r>
              <a:rPr lang="pt-BR" dirty="0" smtClean="0"/>
              <a:t>que contribui para </a:t>
            </a:r>
            <a:endParaRPr lang="pt-BR" dirty="0"/>
          </a:p>
          <a:p>
            <a:r>
              <a:rPr lang="pt-BR" dirty="0"/>
              <a:t>a sustentabilidade no agronegócio</a:t>
            </a:r>
          </a:p>
          <a:p>
            <a:r>
              <a:rPr lang="pt-BR" dirty="0"/>
              <a:t>e para a evolução </a:t>
            </a:r>
          </a:p>
          <a:p>
            <a:r>
              <a:rPr lang="pt-BR" dirty="0"/>
              <a:t>do padrão alimentar </a:t>
            </a:r>
            <a:r>
              <a:rPr lang="pt-BR" dirty="0" smtClean="0"/>
              <a:t>mundial.</a:t>
            </a:r>
            <a:endParaRPr lang="pt-BR" dirty="0"/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 err="1"/>
              <a:t>Step</a:t>
            </a:r>
            <a:r>
              <a:rPr lang="pt-BR" dirty="0"/>
              <a:t> 5:</a:t>
            </a:r>
          </a:p>
          <a:p>
            <a:r>
              <a:rPr lang="pt-BR" dirty="0"/>
              <a:t>Casale é a força no campo</a:t>
            </a:r>
          </a:p>
          <a:p>
            <a:r>
              <a:rPr lang="pt-BR" dirty="0"/>
              <a:t>para um rebanho com mais qualidade.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  <a:p>
            <a:r>
              <a:rPr lang="pt-BR" dirty="0">
                <a:solidFill>
                  <a:schemeClr val="accent4">
                    <a:lumMod val="75000"/>
                  </a:schemeClr>
                </a:solidFill>
              </a:rPr>
              <a:t>Legenda:</a:t>
            </a:r>
          </a:p>
          <a:p>
            <a:pPr algn="just"/>
            <a:r>
              <a:rPr lang="pt-BR" dirty="0"/>
              <a:t>A Casale está sempre </a:t>
            </a:r>
            <a:r>
              <a:rPr lang="pt-BR" dirty="0" smtClean="0"/>
              <a:t>à </a:t>
            </a:r>
            <a:r>
              <a:rPr lang="pt-BR" dirty="0"/>
              <a:t>frente do seu </a:t>
            </a:r>
            <a:r>
              <a:rPr lang="pt-BR" dirty="0" smtClean="0"/>
              <a:t>tempo, </a:t>
            </a:r>
            <a:r>
              <a:rPr lang="pt-BR" dirty="0"/>
              <a:t>pronta para ajudar o pequeno</a:t>
            </a:r>
            <a:r>
              <a:rPr lang="pt-BR" dirty="0" smtClean="0"/>
              <a:t>, o </a:t>
            </a:r>
            <a:r>
              <a:rPr lang="pt-BR" dirty="0"/>
              <a:t>médio </a:t>
            </a:r>
            <a:r>
              <a:rPr lang="pt-BR" dirty="0" smtClean="0"/>
              <a:t>e o grande </a:t>
            </a:r>
            <a:r>
              <a:rPr lang="pt-BR" dirty="0"/>
              <a:t>pecuarista a elevar a qualidade da sua produtividade, com soluções tecnológicas inovadoras e uma cobertura pós-venda sempre próxima de você. Acesse o link na bio e saiba mais sobre a marca da confiança no campo</a:t>
            </a:r>
            <a:r>
              <a:rPr lang="pt-BR" dirty="0" smtClean="0"/>
              <a:t>!</a:t>
            </a:r>
          </a:p>
          <a:p>
            <a:pPr algn="just"/>
            <a:r>
              <a:rPr lang="pt-BR" dirty="0"/>
              <a:t>#Casale #</a:t>
            </a:r>
            <a:r>
              <a:rPr lang="pt-BR" dirty="0" err="1"/>
              <a:t>MáquinasAgropecuárias</a:t>
            </a:r>
            <a:r>
              <a:rPr lang="pt-BR" dirty="0"/>
              <a:t> #</a:t>
            </a:r>
            <a:r>
              <a:rPr lang="pt-BR" dirty="0" err="1"/>
              <a:t>PecuáriaNoBrasil</a:t>
            </a:r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8442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5750928B-1177-244B-ABD7-A898266F8245}"/>
              </a:ext>
            </a:extLst>
          </p:cNvPr>
          <p:cNvSpPr txBox="1"/>
          <p:nvPr/>
        </p:nvSpPr>
        <p:spPr>
          <a:xfrm>
            <a:off x="1758043" y="2688772"/>
            <a:ext cx="8850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OBRIGADA!</a:t>
            </a:r>
            <a:endParaRPr lang="pt-BR" sz="72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07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4BAC6A-60DB-DD46-B909-C0B5AD8306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97086" y="663348"/>
            <a:ext cx="10515600" cy="1325562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DEFESA DO CONCEITO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98482455-271C-274E-A99F-40C45E869673}"/>
              </a:ext>
            </a:extLst>
          </p:cNvPr>
          <p:cNvSpPr txBox="1"/>
          <p:nvPr/>
        </p:nvSpPr>
        <p:spPr>
          <a:xfrm>
            <a:off x="870857" y="2521059"/>
            <a:ext cx="11048999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“A </a:t>
            </a:r>
            <a:r>
              <a:rPr lang="pt-BR" sz="2800" b="1" dirty="0" smtClean="0"/>
              <a:t>inovação </a:t>
            </a:r>
            <a:r>
              <a:rPr lang="pt-BR" sz="2800" b="1" dirty="0"/>
              <a:t>que traz qualidade alimentar 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para </a:t>
            </a:r>
            <a:r>
              <a:rPr lang="pt-BR" sz="2800" b="1" dirty="0"/>
              <a:t>o mundo </a:t>
            </a:r>
            <a:r>
              <a:rPr lang="pt-BR" sz="2800" b="1" dirty="0" smtClean="0"/>
              <a:t>e </a:t>
            </a:r>
            <a:r>
              <a:rPr lang="pt-BR" sz="2800" b="1" dirty="0"/>
              <a:t>sustentabilidade para o </a:t>
            </a:r>
            <a:r>
              <a:rPr lang="pt-BR" sz="2800" b="1" dirty="0" smtClean="0"/>
              <a:t>campo.”</a:t>
            </a:r>
            <a:endParaRPr lang="pt-BR" sz="2800" b="1" dirty="0"/>
          </a:p>
          <a:p>
            <a:pPr algn="just"/>
            <a:endParaRPr lang="pt-BR" sz="2400" dirty="0"/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Foi pensando assim que a Casale desenvolveu sua marca ao longo dos últimos 58 </a:t>
            </a:r>
            <a:r>
              <a:rPr lang="pt-BR" sz="2400" dirty="0" smtClean="0"/>
              <a:t>anos:</a:t>
            </a:r>
            <a:r>
              <a:rPr lang="pt-BR" sz="2400" dirty="0"/>
              <a:t> </a:t>
            </a:r>
            <a:r>
              <a:rPr lang="pt-BR" sz="2400" dirty="0" smtClean="0"/>
              <a:t>com </a:t>
            </a:r>
            <a:r>
              <a:rPr lang="pt-BR" sz="2400" dirty="0"/>
              <a:t>os olhos voltados para novas tendências tecnológicas, sem abrir mão da sua tradição.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075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3613D78-D6BA-6749-8998-F84AEC3DD120}"/>
              </a:ext>
            </a:extLst>
          </p:cNvPr>
          <p:cNvSpPr txBox="1"/>
          <p:nvPr/>
        </p:nvSpPr>
        <p:spPr>
          <a:xfrm>
            <a:off x="1164772" y="1338943"/>
            <a:ext cx="103849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Uma empresa 100% </a:t>
            </a:r>
            <a:r>
              <a:rPr lang="pt-BR" sz="2800" b="1" dirty="0" smtClean="0"/>
              <a:t>brasileira, </a:t>
            </a:r>
            <a:r>
              <a:rPr lang="pt-BR" sz="2800" b="1" dirty="0"/>
              <a:t>que compete de igual para igual 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com </a:t>
            </a:r>
            <a:r>
              <a:rPr lang="pt-BR" sz="2800" b="1" dirty="0"/>
              <a:t>as melhores marcas </a:t>
            </a:r>
            <a:r>
              <a:rPr lang="pt-BR" sz="2800" b="1" dirty="0" smtClean="0"/>
              <a:t>mundiais.</a:t>
            </a:r>
            <a:r>
              <a:rPr lang="pt-BR" sz="2800" dirty="0" smtClean="0"/>
              <a:t> </a:t>
            </a:r>
            <a:endParaRPr lang="pt-BR" sz="2800" dirty="0"/>
          </a:p>
          <a:p>
            <a:r>
              <a:rPr lang="pt-BR" sz="2800" dirty="0"/>
              <a:t> 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Hoje ela </a:t>
            </a:r>
            <a:r>
              <a:rPr lang="pt-BR" sz="2400" dirty="0"/>
              <a:t>se faz presente em </a:t>
            </a:r>
            <a:r>
              <a:rPr lang="pt-BR" sz="2400" dirty="0" smtClean="0"/>
              <a:t>toda a </a:t>
            </a:r>
            <a:r>
              <a:rPr lang="pt-BR" sz="2400" dirty="0"/>
              <a:t>América Latina e </a:t>
            </a:r>
            <a:r>
              <a:rPr lang="pt-BR" sz="2400" dirty="0"/>
              <a:t>Á</a:t>
            </a:r>
            <a:r>
              <a:rPr lang="pt-BR" sz="2400" dirty="0" smtClean="0"/>
              <a:t>frica</a:t>
            </a:r>
            <a:r>
              <a:rPr lang="pt-BR" sz="2400" dirty="0"/>
              <a:t>, </a:t>
            </a:r>
            <a:r>
              <a:rPr lang="pt-BR" sz="2400" dirty="0" smtClean="0"/>
              <a:t>sendo líder </a:t>
            </a:r>
            <a:r>
              <a:rPr lang="pt-BR" sz="2400" dirty="0"/>
              <a:t>em seu </a:t>
            </a:r>
            <a:r>
              <a:rPr lang="pt-BR" sz="2400" dirty="0" smtClean="0"/>
              <a:t>segmento</a:t>
            </a:r>
            <a:r>
              <a:rPr lang="pt-BR" sz="2400" dirty="0"/>
              <a:t>.</a:t>
            </a:r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Sua credibilidade e atenção ao cliente final </a:t>
            </a:r>
            <a:r>
              <a:rPr lang="pt-BR" sz="2400" dirty="0" smtClean="0"/>
              <a:t>geram </a:t>
            </a:r>
            <a:r>
              <a:rPr lang="pt-BR" sz="2400" b="1" dirty="0"/>
              <a:t>confiança</a:t>
            </a:r>
            <a:r>
              <a:rPr lang="pt-BR" sz="2400" dirty="0"/>
              <a:t> e </a:t>
            </a:r>
            <a:r>
              <a:rPr lang="pt-BR" sz="2400" dirty="0" smtClean="0"/>
              <a:t>demonstram toda a </a:t>
            </a:r>
            <a:r>
              <a:rPr lang="pt-BR" sz="2400" dirty="0"/>
              <a:t>sua força, </a:t>
            </a:r>
            <a:r>
              <a:rPr lang="pt-BR" sz="2400" dirty="0" smtClean="0"/>
              <a:t>com</a:t>
            </a:r>
            <a:r>
              <a:rPr lang="pt-BR" sz="2400" dirty="0" smtClean="0"/>
              <a:t> </a:t>
            </a:r>
            <a:r>
              <a:rPr lang="pt-BR" sz="2400" dirty="0" smtClean="0"/>
              <a:t>capacidade </a:t>
            </a:r>
            <a:r>
              <a:rPr lang="pt-BR" sz="2400" dirty="0"/>
              <a:t>de atendimento e revenda em todo o território brasileiro.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6709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A0A7DF66-7347-D045-A9AB-085194695813}"/>
              </a:ext>
            </a:extLst>
          </p:cNvPr>
          <p:cNvSpPr txBox="1"/>
          <p:nvPr/>
        </p:nvSpPr>
        <p:spPr>
          <a:xfrm>
            <a:off x="1183907" y="903514"/>
            <a:ext cx="1020255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Características que se sobrepõem à concorrência 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por sua </a:t>
            </a:r>
            <a:r>
              <a:rPr lang="pt-BR" sz="2800" b="1" dirty="0"/>
              <a:t>tradição e </a:t>
            </a:r>
            <a:r>
              <a:rPr lang="pt-BR" sz="2800" b="1" dirty="0" smtClean="0"/>
              <a:t>tecnologia.</a:t>
            </a:r>
            <a:endParaRPr lang="pt-BR" sz="2800" b="1" dirty="0"/>
          </a:p>
          <a:p>
            <a:pPr algn="ctr"/>
            <a:endParaRPr lang="pt-BR" sz="2400" b="1" dirty="0"/>
          </a:p>
          <a:p>
            <a:pPr algn="ctr"/>
            <a:endParaRPr lang="pt-BR" sz="2400" dirty="0"/>
          </a:p>
          <a:p>
            <a:r>
              <a:rPr lang="pt-BR" dirty="0"/>
              <a:t> </a:t>
            </a:r>
          </a:p>
          <a:p>
            <a:pPr algn="just"/>
            <a:r>
              <a:rPr lang="pt-BR" sz="2400" dirty="0"/>
              <a:t>Inovar no agro é desenvolver produtos que atendam o macro e o </a:t>
            </a:r>
            <a:r>
              <a:rPr lang="pt-BR" sz="2400" dirty="0" err="1" smtClean="0"/>
              <a:t>microprodutor</a:t>
            </a:r>
            <a:r>
              <a:rPr lang="pt-BR" sz="2400" dirty="0"/>
              <a:t>, </a:t>
            </a:r>
            <a:endParaRPr lang="pt-BR" sz="2400" dirty="0" smtClean="0"/>
          </a:p>
          <a:p>
            <a:pPr algn="just"/>
            <a:r>
              <a:rPr lang="pt-BR" sz="2400" dirty="0" smtClean="0"/>
              <a:t>com </a:t>
            </a:r>
            <a:r>
              <a:rPr lang="pt-BR" sz="2400" dirty="0"/>
              <a:t>tecnologias quase </a:t>
            </a:r>
            <a:r>
              <a:rPr lang="pt-BR" sz="2400" dirty="0" smtClean="0"/>
              <a:t>que personalizadas </a:t>
            </a:r>
            <a:r>
              <a:rPr lang="pt-BR" sz="2400" dirty="0"/>
              <a:t>para cada necessidade.</a:t>
            </a:r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Obviamente, sem </a:t>
            </a:r>
            <a:r>
              <a:rPr lang="pt-BR" sz="2400" dirty="0"/>
              <a:t>esquecer o </a:t>
            </a:r>
            <a:r>
              <a:rPr lang="pt-BR" sz="2400" dirty="0" smtClean="0"/>
              <a:t>pós-venda </a:t>
            </a:r>
            <a:r>
              <a:rPr lang="pt-BR" sz="2400" dirty="0"/>
              <a:t>e a proximidade que só uma empresa familiar tem </a:t>
            </a:r>
            <a:r>
              <a:rPr lang="pt-BR" sz="2400" dirty="0" smtClean="0"/>
              <a:t>com </a:t>
            </a:r>
            <a:r>
              <a:rPr lang="pt-BR" sz="2400" dirty="0"/>
              <a:t>seu consumidor final.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0635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53EAE9B5-5D84-E843-8650-6CA49411FB90}"/>
              </a:ext>
            </a:extLst>
          </p:cNvPr>
          <p:cNvSpPr txBox="1"/>
          <p:nvPr/>
        </p:nvSpPr>
        <p:spPr>
          <a:xfrm>
            <a:off x="2013857" y="903514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Uma empresa moderna como a pecuária deve </a:t>
            </a:r>
            <a:r>
              <a:rPr lang="pt-BR" sz="2800" b="1" dirty="0" smtClean="0"/>
              <a:t>ser!</a:t>
            </a:r>
            <a:endParaRPr lang="pt-BR" sz="2800" b="1" dirty="0"/>
          </a:p>
          <a:p>
            <a:pPr algn="ctr"/>
            <a:endParaRPr lang="pt-BR" sz="2400" b="1" dirty="0"/>
          </a:p>
          <a:p>
            <a:pPr algn="ctr"/>
            <a:endParaRPr lang="pt-BR" sz="2400" dirty="0"/>
          </a:p>
          <a:p>
            <a:r>
              <a:rPr lang="pt-BR" dirty="0"/>
              <a:t> </a:t>
            </a:r>
          </a:p>
          <a:p>
            <a:pPr algn="ctr"/>
            <a:r>
              <a:rPr lang="pt-BR" sz="2600" dirty="0"/>
              <a:t>A Casale está sempre pronta para ajudar a </a:t>
            </a:r>
            <a:endParaRPr lang="pt-BR" sz="2600" dirty="0" smtClean="0"/>
          </a:p>
          <a:p>
            <a:pPr algn="ctr"/>
            <a:r>
              <a:rPr lang="pt-BR" sz="2600" dirty="0" smtClean="0"/>
              <a:t>elevar </a:t>
            </a:r>
            <a:r>
              <a:rPr lang="pt-BR" sz="2600" dirty="0"/>
              <a:t>a qualidade da </a:t>
            </a:r>
            <a:r>
              <a:rPr lang="pt-BR" sz="2600" dirty="0" smtClean="0"/>
              <a:t>produtividade </a:t>
            </a:r>
            <a:r>
              <a:rPr lang="pt-BR" sz="2600" dirty="0"/>
              <a:t>pecuária, </a:t>
            </a:r>
            <a:endParaRPr lang="pt-BR" sz="2600" dirty="0" smtClean="0"/>
          </a:p>
          <a:p>
            <a:pPr algn="ctr"/>
            <a:r>
              <a:rPr lang="pt-BR" sz="2600" dirty="0" smtClean="0"/>
              <a:t>contribuindo, assim, </a:t>
            </a:r>
            <a:r>
              <a:rPr lang="pt-BR" sz="2600" dirty="0"/>
              <a:t>para o alto padrão </a:t>
            </a:r>
            <a:r>
              <a:rPr lang="pt-BR" sz="2600" dirty="0" smtClean="0"/>
              <a:t>alimentar </a:t>
            </a:r>
          </a:p>
          <a:p>
            <a:pPr algn="ctr"/>
            <a:r>
              <a:rPr lang="pt-BR" sz="2600" dirty="0" smtClean="0"/>
              <a:t>não </a:t>
            </a:r>
            <a:r>
              <a:rPr lang="pt-BR" sz="2600" dirty="0"/>
              <a:t>apenas no Brasil, mas </a:t>
            </a:r>
            <a:r>
              <a:rPr lang="pt-BR" sz="2600" dirty="0" smtClean="0"/>
              <a:t>no mundo todo.</a:t>
            </a:r>
            <a:endParaRPr lang="pt-BR" sz="2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719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AF90AA5-3A87-1B47-8A48-5D645B136C9E}"/>
              </a:ext>
            </a:extLst>
          </p:cNvPr>
          <p:cNvSpPr txBox="1"/>
          <p:nvPr/>
        </p:nvSpPr>
        <p:spPr>
          <a:xfrm>
            <a:off x="1235527" y="2688772"/>
            <a:ext cx="100148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Portanto, diante de </a:t>
            </a:r>
            <a:endParaRPr lang="pt-B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todo o 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exposto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até aqui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Casale </a:t>
            </a:r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é: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633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7B7D27B-9264-EE48-8E96-99B7A74BD142}"/>
              </a:ext>
            </a:extLst>
          </p:cNvPr>
          <p:cNvSpPr txBox="1"/>
          <p:nvPr/>
        </p:nvSpPr>
        <p:spPr>
          <a:xfrm>
            <a:off x="1491917" y="3694411"/>
            <a:ext cx="89420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Com esse novo </a:t>
            </a:r>
            <a:r>
              <a:rPr lang="pt-BR" sz="2400" dirty="0" smtClean="0"/>
              <a:t>conceito, </a:t>
            </a:r>
            <a:r>
              <a:rPr lang="pt-BR" sz="2400" dirty="0"/>
              <a:t>destacaremos não apenas a tradição e a </a:t>
            </a:r>
          </a:p>
          <a:p>
            <a:pPr algn="ctr"/>
            <a:endParaRPr lang="pt-BR" sz="2400" dirty="0"/>
          </a:p>
          <a:p>
            <a:pPr algn="ctr"/>
            <a:r>
              <a:rPr lang="pt-BR" sz="2400" dirty="0"/>
              <a:t>proximidade que a Casale tem </a:t>
            </a:r>
            <a:r>
              <a:rPr lang="pt-BR" sz="2400" dirty="0" smtClean="0"/>
              <a:t>com </a:t>
            </a:r>
            <a:r>
              <a:rPr lang="pt-BR" sz="2400" dirty="0"/>
              <a:t>seu cliente, mas também sua </a:t>
            </a:r>
          </a:p>
          <a:p>
            <a:pPr algn="ctr"/>
            <a:endParaRPr lang="pt-BR" sz="2400" dirty="0"/>
          </a:p>
          <a:p>
            <a:pPr algn="ctr"/>
            <a:r>
              <a:rPr lang="pt-BR" sz="2400" dirty="0"/>
              <a:t>preocupação com a qualidade </a:t>
            </a:r>
            <a:r>
              <a:rPr lang="pt-BR" sz="2400" dirty="0" smtClean="0"/>
              <a:t>e a </a:t>
            </a:r>
            <a:r>
              <a:rPr lang="pt-BR" sz="2400" dirty="0"/>
              <a:t>rentabilidade da produção pecuária</a:t>
            </a:r>
            <a:r>
              <a:rPr lang="pt-BR" sz="2200" dirty="0"/>
              <a:t>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D5FA745-C039-FB4C-BA1A-5FAF01619FE5}"/>
              </a:ext>
            </a:extLst>
          </p:cNvPr>
          <p:cNvSpPr txBox="1"/>
          <p:nvPr/>
        </p:nvSpPr>
        <p:spPr>
          <a:xfrm>
            <a:off x="1338731" y="1252009"/>
            <a:ext cx="971048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5000" b="1" dirty="0">
                <a:solidFill>
                  <a:schemeClr val="accent1"/>
                </a:solidFill>
              </a:rPr>
              <a:t>Máxima confiança no campo para </a:t>
            </a:r>
          </a:p>
          <a:p>
            <a:pPr algn="ctr"/>
            <a:r>
              <a:rPr lang="pt-BR" sz="5000" b="1" dirty="0">
                <a:solidFill>
                  <a:schemeClr val="accent1"/>
                </a:solidFill>
              </a:rPr>
              <a:t>o desenvolvimento do seu rebanho.</a:t>
            </a:r>
            <a:endParaRPr lang="pt-BR" sz="5000" dirty="0">
              <a:solidFill>
                <a:schemeClr val="accent1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411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3943744-CBDB-D74E-8398-4AF092EDC71F}"/>
              </a:ext>
            </a:extLst>
          </p:cNvPr>
          <p:cNvSpPr txBox="1"/>
          <p:nvPr/>
        </p:nvSpPr>
        <p:spPr>
          <a:xfrm>
            <a:off x="544286" y="794657"/>
            <a:ext cx="1090748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Utilizaremos uma </a:t>
            </a:r>
            <a:r>
              <a:rPr lang="pt-BR" sz="2800" b="1" dirty="0"/>
              <a:t>linguagem robusta, 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que </a:t>
            </a:r>
            <a:r>
              <a:rPr lang="pt-BR" sz="2800" b="1" dirty="0"/>
              <a:t>venha de encontro aos anseios do </a:t>
            </a:r>
            <a:r>
              <a:rPr lang="pt-BR" sz="2800" b="1" dirty="0" smtClean="0"/>
              <a:t>público-alvo</a:t>
            </a:r>
            <a:r>
              <a:rPr lang="pt-BR" sz="2800" b="1" dirty="0"/>
              <a:t>.  </a:t>
            </a:r>
          </a:p>
          <a:p>
            <a:pPr algn="ctr"/>
            <a:endParaRPr lang="pt-BR" sz="2000" dirty="0"/>
          </a:p>
          <a:p>
            <a:r>
              <a:rPr lang="pt-BR" dirty="0"/>
              <a:t> </a:t>
            </a:r>
            <a:endParaRPr lang="pt-BR" dirty="0" smtClean="0"/>
          </a:p>
          <a:p>
            <a:endParaRPr lang="pt-BR" dirty="0"/>
          </a:p>
          <a:p>
            <a:pPr algn="just"/>
            <a:r>
              <a:rPr lang="pt-BR" sz="2400" dirty="0"/>
              <a:t>Isso permitirá um escopo extremamente abrangente de comunicação com o uso do </a:t>
            </a:r>
            <a:r>
              <a:rPr lang="pt-BR" sz="2400" dirty="0" smtClean="0"/>
              <a:t> novo </a:t>
            </a:r>
            <a:r>
              <a:rPr lang="pt-BR" sz="2400" dirty="0"/>
              <a:t>conceito, o tempo todo. </a:t>
            </a:r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Não </a:t>
            </a:r>
            <a:r>
              <a:rPr lang="pt-BR" sz="2400" dirty="0"/>
              <a:t>necessariamente textual, mas sempre </a:t>
            </a:r>
            <a:r>
              <a:rPr lang="pt-BR" sz="2400" dirty="0" smtClean="0"/>
              <a:t>catapultado por </a:t>
            </a:r>
            <a:r>
              <a:rPr lang="pt-BR" sz="2400" dirty="0"/>
              <a:t>ele, externando uma “fala” precisa e definida, que desperte intrinsicamente </a:t>
            </a:r>
            <a:r>
              <a:rPr lang="pt-BR" sz="2400" dirty="0" smtClean="0"/>
              <a:t>no cliente </a:t>
            </a:r>
            <a:r>
              <a:rPr lang="pt-BR" sz="2400" dirty="0"/>
              <a:t>em potencial o interesse na aquisição dos produtos e o reconhecimento da força </a:t>
            </a:r>
            <a:r>
              <a:rPr lang="pt-BR" sz="2400" dirty="0" smtClean="0"/>
              <a:t>da </a:t>
            </a:r>
            <a:r>
              <a:rPr lang="pt-BR" sz="2400" dirty="0"/>
              <a:t>marca Casale.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Assim, teremos a possibilidade de desenvolver campanhas e peças para mídias </a:t>
            </a:r>
            <a:r>
              <a:rPr lang="pt-BR" sz="2400" dirty="0" err="1"/>
              <a:t>on</a:t>
            </a:r>
            <a:r>
              <a:rPr lang="pt-BR" sz="2400" dirty="0"/>
              <a:t> e </a:t>
            </a:r>
            <a:r>
              <a:rPr lang="pt-BR" sz="2400" dirty="0" smtClean="0"/>
              <a:t>off, como, </a:t>
            </a:r>
            <a:r>
              <a:rPr lang="pt-BR" sz="2400" dirty="0"/>
              <a:t>por exemplo: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41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52411435-C41F-FD46-B630-E7E5AC5EBF23}"/>
              </a:ext>
            </a:extLst>
          </p:cNvPr>
          <p:cNvSpPr txBox="1"/>
          <p:nvPr/>
        </p:nvSpPr>
        <p:spPr>
          <a:xfrm>
            <a:off x="1121229" y="631371"/>
            <a:ext cx="95685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Texto para KV 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institucional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endParaRPr lang="pt-BR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pt-BR" dirty="0" smtClean="0"/>
              <a:t>Casale</a:t>
            </a:r>
            <a:endParaRPr lang="pt-BR" dirty="0"/>
          </a:p>
          <a:p>
            <a:r>
              <a:rPr lang="pt-BR" dirty="0"/>
              <a:t>A confiança que você quer.</a:t>
            </a:r>
          </a:p>
          <a:p>
            <a:r>
              <a:rPr lang="pt-BR" dirty="0"/>
              <a:t>A qualidade </a:t>
            </a:r>
            <a:r>
              <a:rPr lang="pt-BR" dirty="0" smtClean="0"/>
              <a:t>da qua</a:t>
            </a:r>
            <a:r>
              <a:rPr lang="pt-BR" dirty="0" smtClean="0"/>
              <a:t>l </a:t>
            </a:r>
            <a:r>
              <a:rPr lang="pt-BR" dirty="0" smtClean="0"/>
              <a:t>seu </a:t>
            </a:r>
            <a:r>
              <a:rPr lang="pt-BR" dirty="0"/>
              <a:t>rebanho precisa.</a:t>
            </a: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CC7CFE94-B6D8-9046-93B0-980F1EFB2010}"/>
              </a:ext>
            </a:extLst>
          </p:cNvPr>
          <p:cNvSpPr txBox="1"/>
          <p:nvPr/>
        </p:nvSpPr>
        <p:spPr>
          <a:xfrm>
            <a:off x="1034144" y="2743200"/>
            <a:ext cx="92310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Outdoor </a:t>
            </a:r>
            <a:r>
              <a:rPr lang="pt-BR" b="1" dirty="0" smtClean="0">
                <a:solidFill>
                  <a:schemeClr val="accent4">
                    <a:lumMod val="75000"/>
                  </a:schemeClr>
                </a:solidFill>
              </a:rPr>
              <a:t>para feiras </a:t>
            </a:r>
            <a:r>
              <a:rPr lang="pt-BR" b="1" dirty="0">
                <a:solidFill>
                  <a:schemeClr val="accent4">
                    <a:lumMod val="75000"/>
                  </a:schemeClr>
                </a:solidFill>
              </a:rPr>
              <a:t>e exposições agrícolas:</a:t>
            </a:r>
            <a:endParaRPr lang="pt-BR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pt-BR" dirty="0"/>
              <a:t> </a:t>
            </a:r>
          </a:p>
          <a:p>
            <a:r>
              <a:rPr lang="pt-BR" b="1" dirty="0"/>
              <a:t>Imagem</a:t>
            </a:r>
            <a:r>
              <a:rPr lang="pt-BR" dirty="0"/>
              <a:t>: Mostrando uma máquina nova em exposição ou um </a:t>
            </a:r>
            <a:r>
              <a:rPr lang="pt-BR" dirty="0" smtClean="0"/>
              <a:t>showroom </a:t>
            </a:r>
            <a:r>
              <a:rPr lang="pt-BR" dirty="0"/>
              <a:t>da empresa.</a:t>
            </a:r>
          </a:p>
          <a:p>
            <a:r>
              <a:rPr lang="pt-BR" dirty="0"/>
              <a:t>(logomarca da empresa)</a:t>
            </a:r>
          </a:p>
          <a:p>
            <a:endParaRPr lang="pt-BR" dirty="0"/>
          </a:p>
          <a:p>
            <a:r>
              <a:rPr lang="pt-BR" b="1" dirty="0"/>
              <a:t>Texto:</a:t>
            </a:r>
          </a:p>
          <a:p>
            <a:r>
              <a:rPr lang="pt-BR" dirty="0"/>
              <a:t>MÁXIMA CONFIANÇA NO </a:t>
            </a:r>
            <a:r>
              <a:rPr lang="pt-BR" dirty="0" smtClean="0"/>
              <a:t>CAMPO!</a:t>
            </a:r>
            <a:endParaRPr lang="pt-BR" dirty="0"/>
          </a:p>
          <a:p>
            <a:r>
              <a:rPr lang="pt-BR" dirty="0" smtClean="0"/>
              <a:t>Estaremos </a:t>
            </a:r>
            <a:r>
              <a:rPr lang="pt-BR" dirty="0"/>
              <a:t>com você no Show Rural Coopavel 2022.</a:t>
            </a:r>
          </a:p>
          <a:p>
            <a:r>
              <a:rPr lang="pt-BR" dirty="0"/>
              <a:t>De 7 a 11 de </a:t>
            </a:r>
            <a:r>
              <a:rPr lang="pt-BR" dirty="0" smtClean="0"/>
              <a:t>fevereiro.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73349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224</Words>
  <Application>Microsoft Office PowerPoint</Application>
  <PresentationFormat>Widescreen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  </vt:lpstr>
      <vt:lpstr>DEFESA DO CONCEITO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Microsoft Office User</dc:creator>
  <cp:lastModifiedBy>Camila De Felice</cp:lastModifiedBy>
  <cp:revision>3</cp:revision>
  <dcterms:created xsi:type="dcterms:W3CDTF">2022-03-15T17:08:13Z</dcterms:created>
  <dcterms:modified xsi:type="dcterms:W3CDTF">2022-03-15T18:15:16Z</dcterms:modified>
</cp:coreProperties>
</file>